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Open Sans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OpenSans-boldItalic.fntdata"/><Relationship Id="rId9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OpenSans-regular.fntdata"/><Relationship Id="rId8" Type="http://schemas.openxmlformats.org/officeDocument/2006/relationships/font" Target="fonts/Open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How to explain NARPM:</a:t>
            </a:r>
            <a:endParaRPr sz="1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NARPM is The National Association of Residential Property Managers and is the </a:t>
            </a:r>
            <a:r>
              <a:rPr b="1" lang="en" sz="1200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leading organization for residential property managers in the US</a:t>
            </a:r>
            <a:r>
              <a:rPr lang="en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. NARPM offers education, resources, designations, networking, events, and member support. </a:t>
            </a:r>
            <a:endParaRPr sz="1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As an organization, it supports members through their professional and personal pursuits in property management with tools and resources needed to succeed. As a community, members support each other through the unique challenges of managing residential properties with friendly and open conversation and knowledge-share.</a:t>
            </a:r>
            <a:endParaRPr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narpm.org/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11700" y="332975"/>
            <a:ext cx="8160600" cy="5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solidFill>
                  <a:srgbClr val="A61C00"/>
                </a:solidFill>
              </a:rPr>
              <a:t>NARPM</a:t>
            </a:r>
            <a:endParaRPr b="1" sz="2800">
              <a:solidFill>
                <a:srgbClr val="A61C00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11700" y="883775"/>
            <a:ext cx="58221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i="1" lang="en" sz="1600">
                <a:solidFill>
                  <a:srgbClr val="39404F"/>
                </a:solidFill>
              </a:rPr>
              <a:t>National Association of Residential Property Managers</a:t>
            </a:r>
            <a:endParaRPr b="1" i="1" sz="1600">
              <a:solidFill>
                <a:srgbClr val="39404F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11700" y="1377125"/>
            <a:ext cx="7920300" cy="260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B5394"/>
                </a:solidFill>
              </a:rPr>
              <a:t>The leading professional organization for residential </a:t>
            </a:r>
            <a:br>
              <a:rPr b="1" lang="en" sz="1800">
                <a:solidFill>
                  <a:srgbClr val="0B5394"/>
                </a:solidFill>
              </a:rPr>
            </a:br>
            <a:r>
              <a:rPr b="1" lang="en" sz="1800">
                <a:solidFill>
                  <a:srgbClr val="0B5394"/>
                </a:solidFill>
              </a:rPr>
              <a:t>property managers in the U.S. </a:t>
            </a:r>
            <a:endParaRPr b="1" sz="1800">
              <a:solidFill>
                <a:srgbClr val="0B5394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9404F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39404F"/>
                </a:solidFill>
              </a:rPr>
              <a:t>6</a:t>
            </a:r>
            <a:r>
              <a:rPr lang="en" sz="1800">
                <a:solidFill>
                  <a:srgbClr val="39404F"/>
                </a:solidFill>
              </a:rPr>
              <a:t>,000+ members and growing</a:t>
            </a:r>
            <a:endParaRPr sz="1800">
              <a:solidFill>
                <a:srgbClr val="39404F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9404F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39404F"/>
                </a:solidFill>
              </a:rPr>
              <a:t>State and local chapters</a:t>
            </a:r>
            <a:endParaRPr sz="1800">
              <a:solidFill>
                <a:srgbClr val="39404F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9404F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39404F"/>
                </a:solidFill>
              </a:rPr>
              <a:t>Twice-annual national educational conferences (700+ attendees each)</a:t>
            </a:r>
            <a:endParaRPr sz="1800">
              <a:solidFill>
                <a:srgbClr val="39404F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9404F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39404F"/>
                </a:solidFill>
              </a:rPr>
              <a:t>Designations and educational classes available in-person &amp; online</a:t>
            </a:r>
            <a:endParaRPr sz="1800">
              <a:solidFill>
                <a:srgbClr val="39404F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9404F"/>
              </a:buClr>
              <a:buSzPts val="1800"/>
              <a:buFont typeface="Arial"/>
              <a:buChar char="●"/>
            </a:pPr>
            <a:r>
              <a:rPr lang="en" sz="1800">
                <a:solidFill>
                  <a:srgbClr val="39404F"/>
                </a:solidFill>
              </a:rPr>
              <a:t>Active vendor and member community</a:t>
            </a:r>
            <a:endParaRPr sz="1800">
              <a:solidFill>
                <a:srgbClr val="39404F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9404F"/>
              </a:buClr>
              <a:buSzPts val="1800"/>
              <a:buFont typeface="Verdana"/>
              <a:buChar char="●"/>
            </a:pPr>
            <a:r>
              <a:rPr lang="en" sz="1800">
                <a:solidFill>
                  <a:srgbClr val="39404F"/>
                </a:solidFill>
              </a:rPr>
              <a:t>NARPM is active at the governmental level to represent the interests of property managers</a:t>
            </a:r>
            <a:endParaRPr sz="1800">
              <a:solidFill>
                <a:srgbClr val="39404F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rgbClr val="39404F"/>
                </a:solidFill>
              </a:rPr>
              <a:t>Join at </a:t>
            </a:r>
            <a:r>
              <a:rPr lang="en" sz="1800" u="sng">
                <a:solidFill>
                  <a:schemeClr val="hlink"/>
                </a:solidFill>
                <a:hlinkClick r:id="rId3"/>
              </a:rPr>
              <a:t>www.narpm.org/</a:t>
            </a:r>
            <a:r>
              <a:rPr lang="en" sz="1800">
                <a:solidFill>
                  <a:srgbClr val="39404F"/>
                </a:solidFill>
              </a:rPr>
              <a:t> </a:t>
            </a:r>
            <a:endParaRPr sz="1800">
              <a:solidFill>
                <a:srgbClr val="39404F"/>
              </a:solidFill>
            </a:endParaRPr>
          </a:p>
        </p:txBody>
      </p:sp>
      <p:pic>
        <p:nvPicPr>
          <p:cNvPr descr="Image result for NARPM logo" id="57" name="Google Shape;57;p13"/>
          <p:cNvPicPr preferRelativeResize="0"/>
          <p:nvPr/>
        </p:nvPicPr>
        <p:blipFill rotWithShape="1">
          <a:blip r:embed="rId4">
            <a:alphaModFix/>
          </a:blip>
          <a:srcRect b="22341" l="0" r="0" t="16127"/>
          <a:stretch/>
        </p:blipFill>
        <p:spPr>
          <a:xfrm>
            <a:off x="6576700" y="332975"/>
            <a:ext cx="2117975" cy="130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